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59"/>
    <p:restoredTop sz="94697"/>
  </p:normalViewPr>
  <p:slideViewPr>
    <p:cSldViewPr snapToGrid="0" snapToObjects="1">
      <p:cViewPr>
        <p:scale>
          <a:sx n="100" d="100"/>
          <a:sy n="100" d="100"/>
        </p:scale>
        <p:origin x="976" y="-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9E39-4623-644D-B46F-9A1B1725CCBA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E2C6-51A7-4C45-A777-A9691A18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345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9E39-4623-644D-B46F-9A1B1725CCBA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E2C6-51A7-4C45-A777-A9691A18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847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9E39-4623-644D-B46F-9A1B1725CCBA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E2C6-51A7-4C45-A777-A9691A18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9E39-4623-644D-B46F-9A1B1725CCBA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E2C6-51A7-4C45-A777-A9691A18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4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9E39-4623-644D-B46F-9A1B1725CCBA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E2C6-51A7-4C45-A777-A9691A18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9E39-4623-644D-B46F-9A1B1725CCBA}" type="datetimeFigureOut">
              <a:rPr lang="en-US" smtClean="0"/>
              <a:t>9/5/17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E2C6-51A7-4C45-A777-A9691A18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430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9E39-4623-644D-B46F-9A1B1725CCBA}" type="datetimeFigureOut">
              <a:rPr lang="en-US" smtClean="0"/>
              <a:t>9/5/17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E2C6-51A7-4C45-A777-A9691A18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31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9E39-4623-644D-B46F-9A1B1725CCBA}" type="datetimeFigureOut">
              <a:rPr lang="en-US" smtClean="0"/>
              <a:t>9/5/17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E2C6-51A7-4C45-A777-A9691A18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7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9E39-4623-644D-B46F-9A1B1725CCBA}" type="datetimeFigureOut">
              <a:rPr lang="en-US" smtClean="0"/>
              <a:t>9/5/17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E2C6-51A7-4C45-A777-A9691A18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970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9E39-4623-644D-B46F-9A1B1725CCBA}" type="datetimeFigureOut">
              <a:rPr lang="en-US" smtClean="0"/>
              <a:t>9/5/17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E2C6-51A7-4C45-A777-A9691A18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035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9E39-4623-644D-B46F-9A1B1725CCBA}" type="datetimeFigureOut">
              <a:rPr lang="en-US" smtClean="0"/>
              <a:t>9/5/17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6E2C6-51A7-4C45-A777-A9691A18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24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09E39-4623-644D-B46F-9A1B1725CCBA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6E2C6-51A7-4C45-A777-A9691A189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38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edcap.georgetown.edu/redcap/surveys/?s=4FJHRARCHW" TargetMode="External"/><Relationship Id="rId4" Type="http://schemas.openxmlformats.org/officeDocument/2006/relationships/hyperlink" Target="mailto:eab159@georgetown.edu)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-2667000" y="1619251"/>
            <a:ext cx="12192000" cy="3183467"/>
          </a:xfrm>
          <a:prstGeom prst="rect">
            <a:avLst/>
          </a:prstGeom>
        </p:spPr>
        <p:txBody>
          <a:bodyPr vert="horz" lIns="121920" tIns="60960" rIns="121920" bIns="6096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8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49" y="63064"/>
            <a:ext cx="2189764" cy="16192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27436" y="441434"/>
            <a:ext cx="35157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Bangla MN" charset="0"/>
                <a:ea typeface="Bangla MN" charset="0"/>
                <a:cs typeface="Bangla MN" charset="0"/>
              </a:rPr>
              <a:t>Grant Writing Workshop Series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46841" y="1682314"/>
            <a:ext cx="6117021" cy="6515389"/>
          </a:xfrm>
        </p:spPr>
        <p:txBody>
          <a:bodyPr anchor="t"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The Georgetown-Howard </a:t>
            </a:r>
            <a:r>
              <a:rPr lang="en-US" sz="4800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Universities Center for Clinical and Translational Science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supported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Translational </a:t>
            </a:r>
            <a:r>
              <a:rPr lang="en-US" sz="4800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Biomedical Science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Training Program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is </a:t>
            </a:r>
            <a:r>
              <a:rPr lang="en-US" sz="4800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offering a Grant Writing 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Workshop Series for </a:t>
            </a:r>
            <a:r>
              <a:rPr lang="en-US" sz="4800" dirty="0" err="1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predoctoral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 students and postdoctoral fellows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who are actively working on a grant application that is due within the next 12 months </a:t>
            </a:r>
          </a:p>
          <a:p>
            <a:endParaRPr lang="en-US" sz="2400" dirty="0"/>
          </a:p>
          <a:p>
            <a:r>
              <a:rPr lang="en-US" sz="44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Application Requirements</a:t>
            </a:r>
            <a:r>
              <a:rPr lang="en-US" sz="4400" dirty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:</a:t>
            </a:r>
            <a:r>
              <a:rPr lang="en-US" sz="4400" dirty="0">
                <a:latin typeface="Big Caslon Medium" charset="0"/>
                <a:ea typeface="Big Caslon Medium" charset="0"/>
                <a:cs typeface="Big Caslon Medium" charset="0"/>
              </a:rPr>
              <a:t>  </a:t>
            </a:r>
            <a:r>
              <a:rPr lang="en-US" sz="44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Actively working on a new/revised grant application due within the next 12 months; Committed to participating in peer review discussions; and, ability to meet submission time lines </a:t>
            </a:r>
            <a:r>
              <a:rPr lang="en-US" sz="2400" dirty="0">
                <a:latin typeface="Big Caslon Medium" charset="0"/>
                <a:ea typeface="Big Caslon Medium" charset="0"/>
                <a:cs typeface="Big Caslon Medium" charset="0"/>
              </a:rPr>
              <a:t/>
            </a:r>
            <a:br>
              <a:rPr lang="en-US" sz="2400" dirty="0">
                <a:latin typeface="Big Caslon Medium" charset="0"/>
                <a:ea typeface="Big Caslon Medium" charset="0"/>
                <a:cs typeface="Big Caslon Medium" charset="0"/>
              </a:rPr>
            </a:br>
            <a:endParaRPr lang="en-US" sz="2400" dirty="0">
              <a:latin typeface="Big Caslon Medium" charset="0"/>
              <a:ea typeface="Big Caslon Medium" charset="0"/>
              <a:cs typeface="Big Caslon Medium" charset="0"/>
            </a:endParaRPr>
          </a:p>
          <a:p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TEN Workshops and Assignment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DUE</a:t>
            </a: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 Dates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:</a:t>
            </a:r>
            <a:endParaRPr lang="en-US" sz="4800" dirty="0">
              <a:solidFill>
                <a:srgbClr val="002060"/>
              </a:solidFill>
              <a:latin typeface="Big Caslon Medium" charset="0"/>
              <a:ea typeface="Big Caslon Medium" charset="0"/>
              <a:cs typeface="Big Caslon Medium" charset="0"/>
            </a:endParaRPr>
          </a:p>
          <a:p>
            <a:pPr marL="600075" lvl="1" indent="-342900" algn="l">
              <a:buFont typeface="Arial" charset="0"/>
              <a:buChar char="•"/>
            </a:pPr>
            <a:r>
              <a:rPr lang="en-US" sz="4800" b="1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September 21, 2017 </a:t>
            </a:r>
            <a:r>
              <a:rPr lang="en-US" sz="4800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@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Howard University 6:30-7:30 PM: </a:t>
            </a: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Talk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- </a:t>
            </a:r>
            <a:r>
              <a:rPr lang="en-US" sz="4800" i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Developing a Problem Statement and Specific Aims</a:t>
            </a:r>
            <a:endParaRPr lang="en-US" sz="4800" dirty="0" smtClean="0">
              <a:solidFill>
                <a:srgbClr val="002060"/>
              </a:solidFill>
              <a:latin typeface="Big Caslon Medium" charset="0"/>
              <a:ea typeface="Big Caslon Medium" charset="0"/>
              <a:cs typeface="Big Caslon Medium" charset="0"/>
            </a:endParaRPr>
          </a:p>
          <a:p>
            <a:pPr marL="600075" lvl="1" indent="-342900" algn="l">
              <a:buFont typeface="Arial" charset="0"/>
              <a:buChar char="•"/>
            </a:pP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October 21, 2017 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Due: Specific Aims </a:t>
            </a:r>
          </a:p>
          <a:p>
            <a:pPr marL="600075" lvl="1" indent="-342900" algn="l">
              <a:buFont typeface="Arial" charset="0"/>
              <a:buChar char="•"/>
            </a:pP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October 26, 2017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 @ Georgetown University 5:30-7:30 PM: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Peer Review Discussion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 of Specific Aims</a:t>
            </a:r>
          </a:p>
          <a:p>
            <a:pPr marL="600075" lvl="1" indent="-342900" algn="l">
              <a:buFont typeface="Arial" charset="0"/>
              <a:buChar char="•"/>
            </a:pP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November </a:t>
            </a:r>
            <a:r>
              <a:rPr lang="en-US" sz="4800" b="1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2, 2017 </a:t>
            </a:r>
            <a:r>
              <a:rPr lang="en-US" sz="4800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@ Howard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University 5:30-7:30 PM: </a:t>
            </a: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Talk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- </a:t>
            </a:r>
            <a:r>
              <a:rPr lang="en-US" sz="4800" i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Research </a:t>
            </a:r>
            <a:r>
              <a:rPr lang="en-US" sz="4800" i="1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Strategies: Good and Bad </a:t>
            </a:r>
            <a:r>
              <a:rPr lang="en-US" sz="4800" i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Examples</a:t>
            </a:r>
          </a:p>
          <a:p>
            <a:pPr marL="600075" lvl="1" indent="-342900" algn="l">
              <a:buFont typeface="Arial" charset="0"/>
              <a:buChar char="•"/>
            </a:pP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November 9, 2017 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Due: Revised Specific Aims</a:t>
            </a:r>
            <a:endParaRPr lang="en-US" sz="4800" b="1" dirty="0">
              <a:solidFill>
                <a:srgbClr val="C00000"/>
              </a:solidFill>
              <a:latin typeface="Big Caslon Medium" charset="0"/>
              <a:ea typeface="Big Caslon Medium" charset="0"/>
              <a:cs typeface="Big Caslon Medium" charset="0"/>
            </a:endParaRPr>
          </a:p>
          <a:p>
            <a:pPr marL="600075" lvl="1" indent="-342900" algn="l">
              <a:buFont typeface="Arial" charset="0"/>
              <a:buChar char="•"/>
            </a:pPr>
            <a:r>
              <a:rPr lang="en-US" sz="4800" b="1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November 16, 2017 </a:t>
            </a:r>
            <a:r>
              <a:rPr lang="en-US" sz="4800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@ Howard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University 6:00-7:30 PM: 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Peer </a:t>
            </a:r>
            <a:r>
              <a:rPr lang="en-US" sz="4800" b="1" dirty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Review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Discussion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 of Revised Specific Aims</a:t>
            </a:r>
          </a:p>
          <a:p>
            <a:pPr marL="600075" lvl="1" indent="-342900" algn="l">
              <a:buFont typeface="Arial" charset="0"/>
              <a:buChar char="•"/>
            </a:pP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November 30, 3017 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Due: Research Strategy</a:t>
            </a:r>
            <a:endParaRPr lang="en-US" sz="4800" b="1" dirty="0">
              <a:solidFill>
                <a:srgbClr val="C00000"/>
              </a:solidFill>
              <a:latin typeface="Big Caslon Medium" charset="0"/>
              <a:ea typeface="Big Caslon Medium" charset="0"/>
              <a:cs typeface="Big Caslon Medium" charset="0"/>
            </a:endParaRPr>
          </a:p>
          <a:p>
            <a:pPr marL="600075" lvl="1" indent="-342900" algn="l">
              <a:buFont typeface="Arial" charset="0"/>
              <a:buChar char="•"/>
            </a:pP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December </a:t>
            </a:r>
            <a:r>
              <a:rPr lang="en-US" sz="4800" b="1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7, 2017</a:t>
            </a:r>
            <a:r>
              <a:rPr lang="en-US" sz="4800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 @ Howard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University 5:30-7:30 PM: </a:t>
            </a:r>
            <a:r>
              <a:rPr lang="en-US" sz="4800" b="1" dirty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Peer Review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Discussion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 of </a:t>
            </a:r>
            <a:r>
              <a:rPr lang="en-US" sz="4800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Research Strategies</a:t>
            </a:r>
          </a:p>
          <a:p>
            <a:pPr marL="600075" lvl="1" indent="-342900" algn="l">
              <a:buFont typeface="Arial" charset="0"/>
              <a:buChar char="•"/>
            </a:pPr>
            <a:r>
              <a:rPr lang="en-US" sz="4800" b="1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December 14, 2017 </a:t>
            </a:r>
            <a:r>
              <a:rPr lang="en-US" sz="4800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@ Georgetown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University 5:30-7:30 PM: </a:t>
            </a: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Talk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-</a:t>
            </a:r>
            <a:r>
              <a:rPr lang="en-US" sz="4800" i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Linking </a:t>
            </a:r>
            <a:r>
              <a:rPr lang="en-US" sz="4800" dirty="0" err="1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Biosketches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 &amp; Individual Development Plans to Career Development Plans  </a:t>
            </a:r>
          </a:p>
          <a:p>
            <a:pPr marL="600075" lvl="1" indent="-342900" algn="l">
              <a:buFont typeface="Arial" charset="0"/>
              <a:buChar char="•"/>
            </a:pP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January 4, 2018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 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Due: Revised Research Strategy</a:t>
            </a:r>
            <a:endParaRPr lang="en-US" sz="4800" b="1" dirty="0">
              <a:solidFill>
                <a:srgbClr val="C00000"/>
              </a:solidFill>
              <a:latin typeface="Big Caslon Medium" charset="0"/>
              <a:ea typeface="Big Caslon Medium" charset="0"/>
              <a:cs typeface="Big Caslon Medium" charset="0"/>
            </a:endParaRPr>
          </a:p>
          <a:p>
            <a:pPr marL="600075" lvl="1" indent="-342900" algn="l">
              <a:buFont typeface="Arial" charset="0"/>
              <a:buChar char="•"/>
            </a:pPr>
            <a:r>
              <a:rPr lang="en-US" sz="4800" b="1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January 11, 2018 </a:t>
            </a:r>
            <a:r>
              <a:rPr lang="en-US" sz="4800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@ Georgetown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University 5:30-7:30 PM: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Peer Review Discussion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 of Revised Research Strategies</a:t>
            </a:r>
          </a:p>
          <a:p>
            <a:pPr marL="600075" lvl="1" indent="-342900" algn="l">
              <a:buFont typeface="Arial" charset="0"/>
              <a:buChar char="•"/>
            </a:pP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January, 18, 2018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@ Howard University 5:30-7:30 PM: </a:t>
            </a: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Talk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- </a:t>
            </a:r>
            <a:r>
              <a:rPr lang="en-US" sz="4800" i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How to Write </a:t>
            </a:r>
            <a:r>
              <a:rPr lang="en-US" sz="4800" i="1" dirty="0" err="1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Nongeneric</a:t>
            </a:r>
            <a:r>
              <a:rPr lang="en-US" sz="4800" i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 Mentorship Plans, Impactful Cover letters &amp; Letters of Support and Collaboration</a:t>
            </a:r>
            <a:endParaRPr lang="en-US" sz="4800" dirty="0" smtClean="0">
              <a:solidFill>
                <a:srgbClr val="002060"/>
              </a:solidFill>
              <a:latin typeface="Big Caslon Medium" charset="0"/>
              <a:ea typeface="Big Caslon Medium" charset="0"/>
              <a:cs typeface="Big Caslon Medium" charset="0"/>
            </a:endParaRPr>
          </a:p>
          <a:p>
            <a:pPr marL="600075" lvl="1" indent="-342900" algn="l">
              <a:buFont typeface="Arial" charset="0"/>
              <a:buChar char="•"/>
            </a:pP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February, 1, 2018 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Due</a:t>
            </a:r>
            <a:r>
              <a:rPr lang="en-US" sz="4800" b="1" dirty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: </a:t>
            </a:r>
            <a:r>
              <a:rPr lang="en-US" sz="4800" b="1" dirty="0" err="1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Biosketches</a:t>
            </a:r>
            <a:r>
              <a:rPr lang="en-US" sz="4800" b="1" dirty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 (Scholars &amp; Mentors)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and </a:t>
            </a:r>
            <a:r>
              <a:rPr lang="en-US" sz="4800" b="1" dirty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Career Development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Plan</a:t>
            </a:r>
            <a:endParaRPr lang="en-US" sz="4800" dirty="0">
              <a:solidFill>
                <a:srgbClr val="002060"/>
              </a:solidFill>
              <a:latin typeface="Big Caslon Medium" charset="0"/>
              <a:ea typeface="Big Caslon Medium" charset="0"/>
              <a:cs typeface="Big Caslon Medium" charset="0"/>
            </a:endParaRPr>
          </a:p>
          <a:p>
            <a:pPr marL="600075" lvl="1" indent="-342900" algn="l">
              <a:buFont typeface="Arial" charset="0"/>
              <a:buChar char="•"/>
            </a:pPr>
            <a:r>
              <a:rPr lang="en-US" sz="4800" b="1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February </a:t>
            </a: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8, 2018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@ Georgetown University 5:30-7:30 PM: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Peer </a:t>
            </a:r>
            <a:r>
              <a:rPr lang="en-US" sz="4800" b="1" dirty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Review Discussion </a:t>
            </a:r>
            <a:r>
              <a:rPr lang="en-US" sz="4800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of </a:t>
            </a:r>
            <a:r>
              <a:rPr lang="en-US" sz="4800" dirty="0" err="1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Biosketches</a:t>
            </a:r>
            <a:r>
              <a:rPr lang="en-US" sz="4800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 &amp; Career Development Plans </a:t>
            </a:r>
            <a:endParaRPr lang="en-US" sz="4800" dirty="0" smtClean="0">
              <a:solidFill>
                <a:srgbClr val="002060"/>
              </a:solidFill>
              <a:latin typeface="Big Caslon Medium" charset="0"/>
              <a:ea typeface="Big Caslon Medium" charset="0"/>
              <a:cs typeface="Big Caslon Medium" charset="0"/>
            </a:endParaRPr>
          </a:p>
          <a:p>
            <a:pPr marL="600075" lvl="1" indent="-342900" algn="l">
              <a:buFont typeface="Arial" charset="0"/>
              <a:buChar char="•"/>
            </a:pP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March 1, 2018 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Due</a:t>
            </a:r>
            <a:r>
              <a:rPr lang="en-US" sz="4800" b="1" dirty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: Mentorship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Plan, Cover Letter </a:t>
            </a:r>
            <a:r>
              <a:rPr lang="en-US" sz="4800" b="1" dirty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and Letters of Support &amp;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Collaboration</a:t>
            </a:r>
          </a:p>
          <a:p>
            <a:pPr marL="600075" lvl="1" indent="-342900" algn="l">
              <a:buFont typeface="Arial" charset="0"/>
              <a:buChar char="•"/>
            </a:pPr>
            <a:r>
              <a:rPr lang="en-US" sz="4800" b="1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March 8, 2018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@ Georgetown University 5:30-7:30 PM: </a:t>
            </a:r>
            <a:r>
              <a:rPr lang="en-US" sz="48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Peer </a:t>
            </a:r>
            <a:r>
              <a:rPr lang="en-US" sz="4800" b="1" dirty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Review Discussion </a:t>
            </a:r>
            <a:r>
              <a:rPr lang="en-US" sz="4800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of Mentorship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Plans, Cover Letters </a:t>
            </a:r>
            <a:r>
              <a:rPr lang="en-US" sz="4800" dirty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&amp; Letters of Support &amp; </a:t>
            </a:r>
            <a:r>
              <a:rPr lang="en-US" sz="4800" dirty="0" smtClean="0">
                <a:solidFill>
                  <a:srgbClr val="002060"/>
                </a:solidFill>
                <a:latin typeface="Big Caslon Medium" charset="0"/>
                <a:ea typeface="Big Caslon Medium" charset="0"/>
                <a:cs typeface="Big Caslon Medium" charset="0"/>
              </a:rPr>
              <a:t>Collaboration </a:t>
            </a:r>
            <a:endParaRPr lang="en-US" sz="4800" b="1" dirty="0">
              <a:solidFill>
                <a:srgbClr val="C00000"/>
              </a:solidFill>
              <a:latin typeface="Big Caslon Medium" charset="0"/>
              <a:ea typeface="Big Caslon Medium" charset="0"/>
              <a:cs typeface="Big Caslon Medium" charset="0"/>
            </a:endParaRPr>
          </a:p>
          <a:p>
            <a:pPr marL="257175" lvl="1" algn="l"/>
            <a:endParaRPr lang="en-US" sz="2550" dirty="0">
              <a:solidFill>
                <a:srgbClr val="002060"/>
              </a:solidFill>
              <a:latin typeface="Bookman Old Style" charset="0"/>
              <a:ea typeface="Bookman Old Style" charset="0"/>
              <a:cs typeface="Bookman Old Style" charset="0"/>
            </a:endParaRPr>
          </a:p>
          <a:p>
            <a:pPr marL="257175" lvl="1" algn="l"/>
            <a:r>
              <a:rPr lang="en-US" sz="4400" b="1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Registration:</a:t>
            </a:r>
            <a:r>
              <a:rPr lang="en-US" sz="4400" dirty="0" smtClean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</a:rPr>
              <a:t> </a:t>
            </a:r>
            <a:r>
              <a:rPr lang="en-US" sz="4400" dirty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  <a:hlinkClick r:id="rId3"/>
              </a:rPr>
              <a:t>https://</a:t>
            </a:r>
            <a:r>
              <a:rPr lang="en-US" sz="4400" dirty="0" err="1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  <a:hlinkClick r:id="rId3"/>
              </a:rPr>
              <a:t>redcap.georgetown.edu</a:t>
            </a:r>
            <a:r>
              <a:rPr lang="en-US" sz="4400" dirty="0">
                <a:solidFill>
                  <a:srgbClr val="C00000"/>
                </a:solidFill>
                <a:latin typeface="Big Caslon Medium" charset="0"/>
                <a:ea typeface="Big Caslon Medium" charset="0"/>
                <a:cs typeface="Big Caslon Medium" charset="0"/>
                <a:hlinkClick r:id="rId3"/>
              </a:rPr>
              <a:t>/redcap/surveys/?s=4FJHRARCHW</a:t>
            </a:r>
            <a:endParaRPr lang="en-US" sz="4400" dirty="0">
              <a:solidFill>
                <a:srgbClr val="C00000"/>
              </a:solidFill>
              <a:latin typeface="Big Caslon Medium" charset="0"/>
              <a:ea typeface="Big Caslon Medium" charset="0"/>
              <a:cs typeface="Big Caslon Medium" charset="0"/>
            </a:endParaRPr>
          </a:p>
          <a:p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0" y="8197703"/>
            <a:ext cx="6858000" cy="94629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1" name="TextBox 10"/>
          <p:cNvSpPr txBox="1"/>
          <p:nvPr/>
        </p:nvSpPr>
        <p:spPr>
          <a:xfrm>
            <a:off x="701344" y="8258380"/>
            <a:ext cx="60381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For more </a:t>
            </a:r>
            <a:r>
              <a:rPr lang="en-US" sz="1400" b="1" dirty="0" smtClean="0">
                <a:solidFill>
                  <a:schemeClr val="bg1"/>
                </a:solidFill>
              </a:rPr>
              <a:t>information, details </a:t>
            </a:r>
            <a:r>
              <a:rPr lang="en-US" sz="1400" b="1" dirty="0">
                <a:solidFill>
                  <a:schemeClr val="bg1"/>
                </a:solidFill>
              </a:rPr>
              <a:t>of due </a:t>
            </a:r>
            <a:r>
              <a:rPr lang="en-US" sz="1400" b="1" dirty="0" smtClean="0">
                <a:solidFill>
                  <a:schemeClr val="bg1"/>
                </a:solidFill>
              </a:rPr>
              <a:t>dates, and registering contact </a:t>
            </a:r>
            <a:r>
              <a:rPr lang="en-US" sz="1400" b="1" dirty="0">
                <a:solidFill>
                  <a:schemeClr val="bg1"/>
                </a:solidFill>
              </a:rPr>
              <a:t>Emily </a:t>
            </a:r>
            <a:r>
              <a:rPr lang="en-US" sz="1400" b="1" dirty="0" err="1">
                <a:solidFill>
                  <a:schemeClr val="bg1"/>
                </a:solidFill>
              </a:rPr>
              <a:t>Bujold</a:t>
            </a:r>
            <a:r>
              <a:rPr lang="en-US" sz="1400" b="1" dirty="0">
                <a:solidFill>
                  <a:schemeClr val="bg1"/>
                </a:solidFill>
              </a:rPr>
              <a:t> (</a:t>
            </a:r>
            <a:r>
              <a:rPr lang="en-US" sz="1400" b="1" dirty="0">
                <a:solidFill>
                  <a:schemeClr val="bg1"/>
                </a:solidFill>
                <a:hlinkClick r:id="rId4"/>
              </a:rPr>
              <a:t>eab159@georgetown.edu</a:t>
            </a:r>
            <a:r>
              <a:rPr lang="en-US" sz="1400" b="1" dirty="0" smtClean="0">
                <a:solidFill>
                  <a:schemeClr val="bg1"/>
                </a:solidFill>
                <a:hlinkClick r:id="rId4"/>
              </a:rPr>
              <a:t>)</a:t>
            </a:r>
            <a:endParaRPr lang="en-US" sz="1400" b="1" dirty="0" smtClean="0">
              <a:solidFill>
                <a:schemeClr val="bg1"/>
              </a:solidFill>
            </a:endParaRPr>
          </a:p>
          <a:p>
            <a:r>
              <a:rPr lang="en-US" sz="1400" b="1" dirty="0" smtClean="0">
                <a:solidFill>
                  <a:schemeClr val="bg1"/>
                </a:solidFill>
              </a:rPr>
              <a:t>No Cost; Supported by GHUCCTS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274</TotalTime>
  <Words>45</Words>
  <Application>Microsoft Macintosh PowerPoint</Application>
  <PresentationFormat>Letter Paper (8.5x11 in)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Bangla MN</vt:lpstr>
      <vt:lpstr>Big Caslon Medium</vt:lpstr>
      <vt:lpstr>Bookman Old Style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26</cp:revision>
  <cp:lastPrinted>2017-08-29T19:19:12Z</cp:lastPrinted>
  <dcterms:created xsi:type="dcterms:W3CDTF">2017-08-16T14:22:05Z</dcterms:created>
  <dcterms:modified xsi:type="dcterms:W3CDTF">2017-09-05T21:22:32Z</dcterms:modified>
</cp:coreProperties>
</file>